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447" r:id="rId2"/>
    <p:sldId id="485" r:id="rId3"/>
    <p:sldId id="511" r:id="rId4"/>
    <p:sldId id="510" r:id="rId5"/>
    <p:sldId id="484" r:id="rId6"/>
    <p:sldId id="501" r:id="rId7"/>
    <p:sldId id="482" r:id="rId8"/>
    <p:sldId id="481" r:id="rId9"/>
    <p:sldId id="480" r:id="rId10"/>
    <p:sldId id="479" r:id="rId11"/>
    <p:sldId id="478" r:id="rId12"/>
    <p:sldId id="490" r:id="rId13"/>
    <p:sldId id="502" r:id="rId14"/>
    <p:sldId id="503" r:id="rId15"/>
    <p:sldId id="512" r:id="rId16"/>
    <p:sldId id="504" r:id="rId17"/>
    <p:sldId id="505" r:id="rId18"/>
    <p:sldId id="497" r:id="rId19"/>
    <p:sldId id="496" r:id="rId20"/>
    <p:sldId id="495" r:id="rId21"/>
    <p:sldId id="494" r:id="rId22"/>
    <p:sldId id="493" r:id="rId23"/>
    <p:sldId id="492" r:id="rId24"/>
    <p:sldId id="491" r:id="rId25"/>
    <p:sldId id="509" r:id="rId26"/>
    <p:sldId id="508" r:id="rId27"/>
    <p:sldId id="507" r:id="rId28"/>
    <p:sldId id="513" r:id="rId29"/>
    <p:sldId id="514" r:id="rId30"/>
    <p:sldId id="515" r:id="rId31"/>
    <p:sldId id="516" r:id="rId32"/>
    <p:sldId id="517" r:id="rId33"/>
    <p:sldId id="518" r:id="rId34"/>
    <p:sldId id="519" r:id="rId35"/>
    <p:sldId id="520" r:id="rId36"/>
    <p:sldId id="521" r:id="rId37"/>
    <p:sldId id="522" r:id="rId38"/>
    <p:sldId id="523" r:id="rId39"/>
    <p:sldId id="524" r:id="rId40"/>
    <p:sldId id="525" r:id="rId41"/>
    <p:sldId id="526" r:id="rId42"/>
    <p:sldId id="527" r:id="rId43"/>
    <p:sldId id="528" r:id="rId44"/>
    <p:sldId id="529" r:id="rId45"/>
    <p:sldId id="530" r:id="rId46"/>
    <p:sldId id="531" r:id="rId47"/>
    <p:sldId id="532" r:id="rId48"/>
    <p:sldId id="537" r:id="rId49"/>
    <p:sldId id="533" r:id="rId50"/>
    <p:sldId id="534" r:id="rId51"/>
    <p:sldId id="535" r:id="rId52"/>
    <p:sldId id="536" r:id="rId53"/>
    <p:sldId id="538" r:id="rId54"/>
    <p:sldId id="539" r:id="rId5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9513" autoAdjust="0"/>
  </p:normalViewPr>
  <p:slideViewPr>
    <p:cSldViewPr>
      <p:cViewPr varScale="1">
        <p:scale>
          <a:sx n="77" d="100"/>
          <a:sy n="77" d="100"/>
        </p:scale>
        <p:origin x="1622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95849"/>
            <a:ext cx="8640960" cy="479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endParaRPr lang="ru-RU" sz="40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4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ЛЕКЦИЯ </a:t>
            </a:r>
            <a:r>
              <a:rPr lang="ru-RU" sz="4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4.</a:t>
            </a:r>
            <a:endParaRPr lang="ru-RU" sz="40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endParaRPr lang="ru-RU" sz="3600" b="1" spc="-5" dirty="0" smtClean="0">
              <a:solidFill>
                <a:srgbClr val="002060"/>
              </a:solidFill>
              <a:latin typeface="Times New Roman"/>
            </a:endParaRP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002060"/>
                </a:solidFill>
                <a:latin typeface="Times New Roman"/>
              </a:rPr>
              <a:t> </a:t>
            </a:r>
            <a:r>
              <a:rPr lang="ru-RU" sz="5400" b="1" spc="-5" dirty="0" smtClean="0">
                <a:solidFill>
                  <a:srgbClr val="FF0000"/>
                </a:solidFill>
                <a:latin typeface="Times New Roman"/>
              </a:rPr>
              <a:t>Бухгалтерские счета, </a:t>
            </a: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5400" b="1" spc="-5" dirty="0" smtClean="0">
                <a:solidFill>
                  <a:srgbClr val="FF0000"/>
                </a:solidFill>
                <a:latin typeface="Times New Roman"/>
              </a:rPr>
              <a:t>их </a:t>
            </a: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5400" b="1" spc="-5" dirty="0" smtClean="0">
                <a:solidFill>
                  <a:srgbClr val="FF0000"/>
                </a:solidFill>
                <a:latin typeface="Times New Roman"/>
              </a:rPr>
              <a:t>двойственное строение</a:t>
            </a:r>
          </a:p>
        </p:txBody>
      </p:sp>
    </p:spTree>
    <p:extLst>
      <p:ext uri="{BB962C8B-B14F-4D97-AF65-F5344CB8AC3E}">
        <p14:creationId xmlns:p14="http://schemas.microsoft.com/office/powerpoint/2010/main" val="3400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активе баланса, как известно, учитывается имущество организаций, следовательно, на </a:t>
            </a:r>
            <a:r>
              <a:rPr lang="ru-RU" sz="4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активных счетах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основные средства, 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запасы,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затраты, денежные 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т. д., то есть все имущество организаций по видам и размещению, нашедшие свое отражение в активе баланса.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60648"/>
            <a:ext cx="8424936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пассиве баланса, как известно, учитываются источники образования имущества организации. Следовательно, на </a:t>
            </a:r>
            <a:r>
              <a:rPr lang="ru-RU" sz="4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пассивных счетах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источники образования имущества организации - уставный капитал, добавочный капитал, резервный капитал, кредиты банков, займы и т. д.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5516" y="188640"/>
            <a:ext cx="8712968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активно-пассивных счетах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расчеты с другими предприятиями, учреждениями, организациями, лицами, которые на определенный момент могут быть дебиторами или кредиторами, а также</a:t>
            </a:r>
          </a:p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финансовые результаты от деятельности организаций, прибыль или убыток, доходы или расходы и т. д.</a:t>
            </a:r>
          </a:p>
          <a:p>
            <a:pPr>
              <a:spcAft>
                <a:spcPts val="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993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640960" cy="9079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spc="-5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spc="-5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  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Бухгалтерский счет представляет собой двухстороннюю таблицу.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Левая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 таблицы называется </a:t>
            </a:r>
            <a: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«Дебет»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(лат.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debet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он должен, имею), ударение следует делать на первом слоге.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Правая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 таблицы называется </a:t>
            </a:r>
            <a:r>
              <a:rPr lang="ru-RU" sz="4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«Кредит»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(лат. 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он верит), ударение следует делать на первом слоге.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содержание записей по дебету и кредиту на активных, пассивных и активно-пассивных счетах не одинаковы.</a:t>
            </a:r>
          </a:p>
        </p:txBody>
      </p:sp>
    </p:spTree>
    <p:extLst>
      <p:ext uri="{BB962C8B-B14F-4D97-AF65-F5344CB8AC3E}">
        <p14:creationId xmlns:p14="http://schemas.microsoft.com/office/powerpoint/2010/main" val="32047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85698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</a:t>
            </a:r>
            <a:r>
              <a:rPr lang="ru-RU" sz="4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активных счетах по дебетовой стороне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записывается первоначальный остаток средств или стоимость незавершенного производства, а также все хозяйственные операции, отражающие увеличение остатка средств предприятия и увеличение затрат на производство, обращение и капитальные вложения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0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85698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</a:t>
            </a:r>
            <a:r>
              <a:rPr kumimoji="0" lang="ru-RU" sz="36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кредитовой стороне активного счета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зависимости от объекта учета, 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производятся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записи хозяйственных операций, 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отражающие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уменьшение остатка имущества организации 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списание стоимости проданных товаров, израсходованных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материальных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ценностей и т. д.), а также стоимость оприходованных выстроенных и приобретенных основных средств, полученной из производства готовой продукции и т. д.</a:t>
            </a:r>
          </a:p>
        </p:txBody>
      </p:sp>
    </p:spTree>
    <p:extLst>
      <p:ext uri="{BB962C8B-B14F-4D97-AF65-F5344CB8AC3E}">
        <p14:creationId xmlns:p14="http://schemas.microsoft.com/office/powerpoint/2010/main" val="292649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450948"/>
              </p:ext>
            </p:extLst>
          </p:nvPr>
        </p:nvGraphicFramePr>
        <p:xfrm>
          <a:off x="395536" y="980728"/>
          <a:ext cx="8424936" cy="53286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62016">
                  <a:extLst>
                    <a:ext uri="{9D8B030D-6E8A-4147-A177-3AD203B41FA5}">
                      <a16:colId xmlns:a16="http://schemas.microsoft.com/office/drawing/2014/main" val="252886335"/>
                    </a:ext>
                  </a:extLst>
                </a:gridCol>
                <a:gridCol w="1846041">
                  <a:extLst>
                    <a:ext uri="{9D8B030D-6E8A-4147-A177-3AD203B41FA5}">
                      <a16:colId xmlns:a16="http://schemas.microsoft.com/office/drawing/2014/main" val="3161073114"/>
                    </a:ext>
                  </a:extLst>
                </a:gridCol>
                <a:gridCol w="2354079">
                  <a:extLst>
                    <a:ext uri="{9D8B030D-6E8A-4147-A177-3AD203B41FA5}">
                      <a16:colId xmlns:a16="http://schemas.microsoft.com/office/drawing/2014/main" val="3216497316"/>
                    </a:ext>
                  </a:extLst>
                </a:gridCol>
                <a:gridCol w="1862800">
                  <a:extLst>
                    <a:ext uri="{9D8B030D-6E8A-4147-A177-3AD203B41FA5}">
                      <a16:colId xmlns:a16="http://schemas.microsoft.com/office/drawing/2014/main" val="2047279479"/>
                    </a:ext>
                  </a:extLst>
                </a:gridCol>
              </a:tblGrid>
              <a:tr h="842221">
                <a:tc>
                  <a:txBody>
                    <a:bodyPr/>
                    <a:lstStyle/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января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9109 000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70531947"/>
                  </a:ext>
                </a:extLst>
              </a:tr>
              <a:tr h="2614163">
                <a:tc>
                  <a:txBody>
                    <a:bodyPr/>
                    <a:lstStyle/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Поступление (+):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182880" algn="l"/>
                        </a:tabLst>
                      </a:pPr>
                      <a:r>
                        <a:rPr lang="ru-RU" sz="28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2800" u="none" strike="noStrike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января</a:t>
                      </a:r>
                    </a:p>
                    <a:p>
                      <a:pPr marL="342900" lvl="0" indent="-34290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AutoNum type="arabicParenR"/>
                        <a:tabLst>
                          <a:tab pos="182880" algn="l"/>
                        </a:tabLst>
                      </a:pPr>
                      <a:endParaRPr lang="ru-RU" sz="2800" u="none" strike="noStrike" spc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201295" algn="l"/>
                        </a:tabLst>
                      </a:pPr>
                      <a:r>
                        <a:rPr lang="ru-RU" sz="28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</a:t>
                      </a:r>
                      <a:r>
                        <a:rPr lang="ru-RU" sz="2800" u="none" strike="noStrike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января</a:t>
                      </a:r>
                    </a:p>
                    <a:p>
                      <a:pPr marL="342900" lvl="0" indent="-34290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AutoNum type="arabicParenR"/>
                        <a:tabLst>
                          <a:tab pos="201295" algn="l"/>
                        </a:tabLst>
                      </a:pPr>
                      <a:endParaRPr lang="ru-RU" sz="2800" u="none" strike="noStrike" spc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186055" algn="l"/>
                        </a:tabLst>
                      </a:pPr>
                      <a:r>
                        <a:rPr lang="ru-RU" sz="28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января</a:t>
                      </a:r>
                      <a:endParaRPr lang="ru-RU" sz="2800" u="none" strike="noStrike" spc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2356 700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3457 800 </a:t>
                      </a: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2004 500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Расходование (-):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191770" algn="l"/>
                        </a:tabLst>
                      </a:pPr>
                      <a:r>
                        <a:rPr lang="ru-RU" sz="28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ru-RU" sz="2800" u="none" strike="noStrike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января</a:t>
                      </a: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191770" algn="l"/>
                        </a:tabLst>
                      </a:pPr>
                      <a:endParaRPr lang="ru-RU" sz="2800" u="none" strike="noStrike" spc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201295" algn="l"/>
                        </a:tabLst>
                      </a:pPr>
                      <a:r>
                        <a:rPr lang="ru-RU" sz="28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</a:t>
                      </a:r>
                      <a:r>
                        <a:rPr lang="ru-RU" sz="2800" u="none" strike="noStrike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января</a:t>
                      </a: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201295" algn="l"/>
                        </a:tabLst>
                      </a:pPr>
                      <a:endParaRPr lang="ru-RU" sz="2800" u="none" strike="noStrike" spc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189230" algn="l"/>
                        </a:tabLst>
                      </a:pPr>
                      <a:r>
                        <a:rPr lang="ru-RU" sz="28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</a:t>
                      </a:r>
                      <a:r>
                        <a:rPr lang="ru-RU" sz="2800" u="none" strike="noStrike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января</a:t>
                      </a: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189230" algn="l"/>
                        </a:tabLst>
                      </a:pPr>
                      <a:endParaRPr lang="ru-RU" sz="2800" u="none" strike="noStrike" spc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+mj-lt"/>
                        <a:buNone/>
                        <a:tabLst>
                          <a:tab pos="189230" algn="l"/>
                        </a:tabLst>
                      </a:pPr>
                      <a:r>
                        <a:rPr lang="ru-RU" sz="28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января</a:t>
                      </a:r>
                      <a:endParaRPr lang="ru-RU" sz="2800" u="none" strike="noStrike" spc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723 450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834 560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345 670 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339 820</a:t>
                      </a:r>
                    </a:p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4195083417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Оборот </a:t>
                      </a: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7819 000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Оборот</a:t>
                      </a: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январь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2243 500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974580735"/>
                  </a:ext>
                </a:extLst>
              </a:tr>
              <a:tr h="864129">
                <a:tc>
                  <a:txBody>
                    <a:bodyPr/>
                    <a:lstStyle/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февраля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14684 500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940508"/>
                  </a:ext>
                </a:extLst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539551" y="363599"/>
            <a:ext cx="8424935" cy="325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indent="228600" algn="just">
              <a:lnSpc>
                <a:spcPts val="1585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                    Счет «Материалы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                 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</a:t>
            </a:r>
            <a:endParaRPr lang="ru-RU" sz="2400" b="1" i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7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5516" y="332656"/>
            <a:ext cx="871296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видно из рисунка, по счету «Материалы» первоначальное сальдо (на 1 января) составляло 9109000 руб.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Записи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счетах производятся в течение месяца, что позволяет вывести сальдо на любое число месяца.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течение января на предприятие поступило материалов на сумму 7819000 руб. и выбыло на сумму 2243500 руб.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Следовательно, сумма хозяйственных операций, записанных по счету за определенный период отдельно по дебету и кредиту, называется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ОБОРОТОМ.</a:t>
            </a:r>
            <a:endParaRPr lang="ru-RU" sz="3200" b="1" spc="185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3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32656"/>
            <a:ext cx="8568952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38100" indent="444500" algn="just">
              <a:spcAft>
                <a:spcPts val="0"/>
              </a:spcAft>
            </a:pPr>
            <a:r>
              <a:rPr lang="ru-RU" sz="3200" b="1" u="sng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Дебетовый оборот </a:t>
            </a:r>
            <a:r>
              <a:rPr lang="ru-RU" sz="28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активному счету «Материалы» показывает стоимость поступивших в организацию материалов, </a:t>
            </a:r>
            <a:endParaRPr lang="ru-RU" sz="28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38100" indent="444500" algn="just">
              <a:spcAft>
                <a:spcPts val="0"/>
              </a:spcAft>
            </a:pPr>
            <a:r>
              <a:rPr lang="ru-RU" sz="28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3200" b="1" u="sng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кредитовый оборот </a:t>
            </a:r>
            <a:r>
              <a:rPr lang="ru-RU" sz="28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стоимость выбывших, списанных, израсходованных материалов.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 marR="38100" indent="444500" algn="just">
              <a:spcAft>
                <a:spcPts val="0"/>
              </a:spcAft>
            </a:pPr>
            <a:r>
              <a:rPr lang="ru-RU" sz="28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38100" algn="just">
              <a:spcAft>
                <a:spcPts val="0"/>
              </a:spcAft>
            </a:pPr>
            <a:r>
              <a:rPr lang="ru-RU" sz="28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Для </a:t>
            </a:r>
            <a:r>
              <a:rPr lang="ru-RU" sz="28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того, чтобы </a:t>
            </a:r>
            <a:r>
              <a:rPr lang="ru-RU" sz="3200" b="1" u="sng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вывести сальдо </a:t>
            </a:r>
            <a:r>
              <a:rPr lang="ru-RU" sz="28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активном счете, надо к первоначальному сальдо по дебету прибавить оборот по дебету и вычесть оборот по кредиту. </a:t>
            </a:r>
            <a:endParaRPr lang="ru-RU" sz="28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38100" algn="just">
              <a:spcAft>
                <a:spcPts val="0"/>
              </a:spcAft>
            </a:pPr>
            <a:endParaRPr lang="ru-RU" sz="2800" b="1" spc="1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38100" algn="just">
              <a:spcAft>
                <a:spcPts val="0"/>
              </a:spcAft>
            </a:pPr>
            <a:r>
              <a:rPr lang="ru-RU" sz="28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Сальдо </a:t>
            </a:r>
            <a:r>
              <a:rPr lang="ru-RU" sz="28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активных счетах может быть только дебетовым.</a:t>
            </a:r>
            <a:endParaRPr lang="ru-RU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476672"/>
            <a:ext cx="84249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нашем примере </a:t>
            </a:r>
            <a:endParaRPr lang="ru-RU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дебетовое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сальдо на 1 февраля </a:t>
            </a: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составит: 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14684500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руб. </a:t>
            </a:r>
            <a:endParaRPr lang="ru-RU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9109000 руб.+ 7819000 руб</a:t>
            </a: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- 2243500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руб.).</a:t>
            </a:r>
          </a:p>
        </p:txBody>
      </p:sp>
    </p:spTree>
    <p:extLst>
      <p:ext uri="{BB962C8B-B14F-4D97-AF65-F5344CB8AC3E}">
        <p14:creationId xmlns:p14="http://schemas.microsoft.com/office/powerpoint/2010/main" val="4551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1.Бухгалтерские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счета. Их назначение и строение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2.Двойственное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отражение операций на счетах и его обоснование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3.План счетов бухгалтерского учета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4.Понятие и характеристика синтетического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аналитического счетов,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назначение 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взаимосвязь.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5.Понятие 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оборотных ведомостей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85698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пассивных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счетах</a:t>
            </a:r>
          </a:p>
          <a:p>
            <a:pPr algn="ctr"/>
            <a:r>
              <a:rPr lang="ru-RU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кредитовой стороне счета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записывается первоначальный остаток источников	образования собственного и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привлеченного (заемного) имущества,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все хозяйственные и финансовые операции, отражающие увеличение остатка этих источников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дебетовой стороне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пассивного счета производятся записи хозяйственных и финансовых операций, отражающие уменьшение остатка источников образования имущества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7484" y="188640"/>
            <a:ext cx="881700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38100" indent="215900" algn="ctr">
              <a:spcAft>
                <a:spcPts val="0"/>
              </a:spcAft>
            </a:pP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связи с этим, на пассивных счетах </a:t>
            </a:r>
            <a:r>
              <a:rPr lang="ru-RU" sz="3200" b="1" u="sng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кредитовый оборот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показывает, на какую сумму увеличились, а </a:t>
            </a:r>
            <a:r>
              <a:rPr lang="ru-RU" sz="3200" b="1" u="sng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дебетовый оборот 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уменьшились источники образования имущества организации.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38100" algn="ctr">
              <a:spcAft>
                <a:spcPts val="0"/>
              </a:spcAft>
            </a:pPr>
            <a:endParaRPr lang="ru-RU" sz="32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38100" algn="ctr">
              <a:spcAft>
                <a:spcPts val="0"/>
              </a:spcAft>
            </a:pPr>
            <a:r>
              <a:rPr lang="ru-RU" sz="32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того, чтобы </a:t>
            </a:r>
            <a:r>
              <a:rPr lang="ru-RU" sz="3200" b="1" u="sng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вывести сальдо 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пассивном счете, надо к первоначальному сальдо по кредиту прибавить оборот по кредиту и вычесть оборот по дебету. </a:t>
            </a:r>
            <a:endParaRPr lang="ru-RU" sz="32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38100" algn="ctr">
              <a:spcAft>
                <a:spcPts val="0"/>
              </a:spcAft>
            </a:pPr>
            <a:endParaRPr lang="ru-RU" sz="3200" b="1" spc="1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38100" algn="ctr">
              <a:spcAft>
                <a:spcPts val="0"/>
              </a:spcAft>
            </a:pPr>
            <a:r>
              <a:rPr lang="ru-RU" sz="32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Сальдо 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пассивных счетах может быть только кредитовым.</a:t>
            </a: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784976" cy="7622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активно-пассивных счетах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и содержание записей по дебету и кредиту зависит от объекта учета.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счете финансовых результатов «Прибыли и убытки» по кредитовой стороне будет учитываться остаток прибыли и ее получение (увеличение) из различных источников.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дебетовой стороне будет учитываться остаток убытка и его получение (увеличение) по различным причинам или уменьшение прибыли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полученных убытков в текущем году.</a:t>
            </a: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1487" y="260648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истечении месяца на каждом счете подсчитываются обороты за месяц и выводится сальдо (остаток) на первое число следующего месяца.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Записи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счетах бухгалтерского учета производятся на основании документов, отчетов кассиров, кладовщиков, бухгалтеров цехов, прорабов и других материально-ответственных лиц.</a:t>
            </a: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548680"/>
            <a:ext cx="828092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2.</a:t>
            </a:r>
          </a:p>
          <a:p>
            <a:pPr algn="ctr"/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Двойственное </a:t>
            </a:r>
            <a:r>
              <a:rPr lang="ru-RU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отражение операций на счетах </a:t>
            </a:r>
            <a:endParaRPr lang="ru-RU" sz="4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обоснование.</a:t>
            </a:r>
          </a:p>
        </p:txBody>
      </p:sp>
    </p:spTree>
    <p:extLst>
      <p:ext uri="{BB962C8B-B14F-4D97-AF65-F5344CB8AC3E}">
        <p14:creationId xmlns:p14="http://schemas.microsoft.com/office/powerpoint/2010/main" val="286143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78497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регистрации хозяйственных операций на счетах учета посредством двойной записи состоит в том,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хозяйственная операция записывается в двух счетах - по дебету одного и кредиту другого счета в одинаковой сумме.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Двойная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запись обусловлена экономической сущностью хозяйственных операций, вызывающих изменения в объектах бухгалтерского учета. </a:t>
            </a: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сумма в результате хозяйственной операции отражается по дебету и кредиту разных счетов, поэтому оборот дебетовый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дебету) всех счетов должен быть равен обороту кредитовому (по кредиту) всех счетов.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равенства свидетельствует о наличии ошибок в записях, требующих исправления.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методом двойной записи связаны такие понятия, как "корреспонденция счетов" и "бухгалтерская проводка". </a:t>
            </a: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404664"/>
            <a:ext cx="8496944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Взаимосвязь счетов бухгалтерского учета называется </a:t>
            </a:r>
            <a:r>
              <a:rPr lang="ru-RU" sz="4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корреспонденцией счетов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счета 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8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корреспондирующимися</a:t>
            </a:r>
            <a:r>
              <a:rPr lang="ru-RU" sz="4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800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Корреспонденция счетов обусловлена применением способа двойной записи, когда каждая операция получает одновременное отражение по дебету одного счета и кредиту другого в одной и той же сумме.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Двойное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отражение хозяйственных операций на счетах является необходимостью, обусловленной переходом средств и их источников из одного состояния в другое, а также сменой форм стоимости в процессе кругооборота средств. </a:t>
            </a:r>
          </a:p>
        </p:txBody>
      </p:sp>
    </p:spTree>
    <p:extLst>
      <p:ext uri="{BB962C8B-B14F-4D97-AF65-F5344CB8AC3E}">
        <p14:creationId xmlns:p14="http://schemas.microsoft.com/office/powerpoint/2010/main" val="123133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404664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ведения учета необходимо правильно определить счета, затрагиваемые данной операцией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отражения на счетах суммы произведенной операции называется бухгалтерской проводкой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(оформление корреспонденции счетов по дебету и кредиту счетов на сумму хозяйственной операции, подлежащей регистрации). </a:t>
            </a:r>
          </a:p>
        </p:txBody>
      </p:sp>
    </p:spTree>
    <p:extLst>
      <p:ext uri="{BB962C8B-B14F-4D97-AF65-F5344CB8AC3E}">
        <p14:creationId xmlns:p14="http://schemas.microsoft.com/office/powerpoint/2010/main" val="23470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1</a:t>
            </a: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Бухгалтерские счета,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и строение</a:t>
            </a: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5475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404664"/>
            <a:ext cx="849694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3.</a:t>
            </a:r>
          </a:p>
          <a:p>
            <a:pPr algn="ctr"/>
            <a:endParaRPr lang="ru-RU" sz="4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</a:p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счетов бухгалтерского учета</a:t>
            </a: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57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856984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счетов бухгалтерского учета производственно-хозяйственной деятельности организаций утвержден приказом Министерства финансов № 94н от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31.10.2000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08.11.2020).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счетов бухгалтерского учета - систематизированный перечень счетов бухгалтерского учета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счетов лежит в основе организации бухгалтерского учета на любом предприятии. Им обязаны руководствоваться предприятия и организации всех форм собственности и различных отраслей деятельности. При этом бюджетные, а также кредитные организации ведут учет, -используя свой (отдельный) План счетов. </a:t>
            </a:r>
          </a:p>
          <a:p>
            <a:pPr algn="ctr"/>
            <a:endParaRPr lang="ru-RU" sz="4800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76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6632"/>
            <a:ext cx="864096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/>
              <a:t>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плане счетов бухгалтерского учета счета группируются по разделам в соответствии с их экономическим содержанием.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счетов включает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разделов, объединяющих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синтетический счет.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Забалансовые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составляют обособленную группу, состоящую из 11 счетов. </a:t>
            </a:r>
          </a:p>
        </p:txBody>
      </p:sp>
    </p:spTree>
    <p:extLst>
      <p:ext uri="{BB962C8B-B14F-4D97-AF65-F5344CB8AC3E}">
        <p14:creationId xmlns:p14="http://schemas.microsoft.com/office/powerpoint/2010/main" val="40599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404664"/>
            <a:ext cx="849694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I "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активы" включает счета, на которых ведется учет основных средств (01, 02), нематериальных активов (04, 05), оборудования к установке (07), других вложений во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 (приобретение земельных участков, объектов природопользования, приобретение и строительство основных средств). </a:t>
            </a:r>
          </a:p>
        </p:txBody>
      </p:sp>
    </p:spTree>
    <p:extLst>
      <p:ext uri="{BB962C8B-B14F-4D97-AF65-F5344CB8AC3E}">
        <p14:creationId xmlns:p14="http://schemas.microsoft.com/office/powerpoint/2010/main" val="261483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404664"/>
            <a:ext cx="8496944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II "Производственные запасы" формирует данные о наличии и движении этих запасов (10, 11, 15), отклонениях в их приобретении (16).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Здесь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представлены также счета по учету резервов под снижение стоимости материальных ценностей (14) и об уплаченных предприятием суммах налога на добавленную стоимость по приобретенным производственным запасам (19). </a:t>
            </a:r>
          </a:p>
          <a:p>
            <a:pPr algn="ctr"/>
            <a:endParaRPr lang="ru-RU" sz="4800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49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404664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Раздел III "Затраты на производство" представлен счетами, предназначенными для учета затрат на производство и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калькулирования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себестоимости продукции (в основном производстве (20), вспомогательных (23) и обслуживающих (29) производствах, общепроизводственных (25) и общехозяйственных (26) расходов, брака в производстве (28), по учету полуфабрикатов (21). </a:t>
            </a:r>
          </a:p>
        </p:txBody>
      </p:sp>
    </p:spTree>
    <p:extLst>
      <p:ext uri="{BB962C8B-B14F-4D97-AF65-F5344CB8AC3E}">
        <p14:creationId xmlns:p14="http://schemas.microsoft.com/office/powerpoint/2010/main" val="997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548680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Раздел IV "Готовая продукция и товары" включает счета для учета продуктов труда и выпуска продукции. Здесь представлены счета для учета готовой продукции (43), товаров отгруженных (45), расходов на продажу (44), а также выпуска продукции, работ, услуг (40). </a:t>
            </a:r>
            <a:endParaRPr lang="ru-RU" sz="36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50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88640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разделе V "Денежные средства" обобщается необходимая информация о наличии и движении денежных средств в отечественной и иностранной валюте, принадлежащих экономическому субъекту. Используются счета по учету денежных средств в кассе (50), на расчетных (51), валютных (52) и других специальных (55) счетах в банках, переводов в пути (57), финансовых вложений (58); учтены также резервы под обесценение вложений в ценные бумаги (59). </a:t>
            </a: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9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64096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VI "Расчеты" включает счета для учета дебиторской и кредиторской задолженности (для учета расчетов с поставщиками и подрядчиками (60), покупателями и заказчиками (62), в том числе по авансам выданным и полученным, расчеты с персоналом по оплате труда (70), а также по прочим операциям (73), с бюджетом (68), по социальному страхованию и обеспечению (69), с подотчетными лицами (71), учредителями (75), по краткосрочным и долгосрочным кредитам и займам (66, 67), внутрихозяйственные расчеты (79). </a:t>
            </a: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83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476672"/>
            <a:ext cx="849694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VII "Капитал" содержит счета, с помощью которых обобщается информация о состоянии и движении собственного капитала предприятия, представленного в виде уставного (80), добавочного (83) и резервного (82) капиталов, нераспределенной прибыли (84).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ctr"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ctr"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Сюда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также включены счета по учету целевого финансирования (86) и собственных акций (81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66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260648"/>
            <a:ext cx="88569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бухгалтерскому балансу, который фиксирует состояние средств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определенную дату, нельзя повседневно наблюдать за изменениями в составе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каждого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 средств и их источников.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Такое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 - одна из основных задач бухгалтерского учета - достигается при помощи счетов.</a:t>
            </a:r>
          </a:p>
        </p:txBody>
      </p:sp>
    </p:spTree>
    <p:extLst>
      <p:ext uri="{BB962C8B-B14F-4D97-AF65-F5344CB8AC3E}">
        <p14:creationId xmlns:p14="http://schemas.microsoft.com/office/powerpoint/2010/main" val="320169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404664"/>
            <a:ext cx="871296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Счета раздела VIII "Финансовые результаты " предназначены для учета финансового результата от продажи продукции и товаров (90), прочих доходов и расходов (91).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ctr"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Здесь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также представлены счета для учета прибылей и убытков (99), доходов и расходов будущих периодов (97, 98), резервов предстоящих расходов (96), а также по учету недостач и потерь от порчи ценностей (94).</a:t>
            </a: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28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404664"/>
            <a:ext cx="8352928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Вопрос 4.</a:t>
            </a:r>
          </a:p>
          <a:p>
            <a:pPr marL="228600" algn="ctr">
              <a:spcAft>
                <a:spcPts val="0"/>
              </a:spcAft>
            </a:pP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Понятие 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характеристика 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синтетического и аналитического счетов, </a:t>
            </a:r>
            <a:endParaRPr lang="ru-RU" sz="44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их 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назначение и взаимосвязь.</a:t>
            </a:r>
            <a:endParaRPr lang="ru-RU" sz="44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5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404664"/>
            <a:ext cx="84969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бухгалтерском учете для получения различных по степени детализации показателей используются два вида счетов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457200" algn="just">
              <a:spcAft>
                <a:spcPts val="0"/>
              </a:spcAft>
            </a:pP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962025" algn="l"/>
              </a:tabLst>
            </a:pPr>
            <a:r>
              <a:rPr lang="ru-RU" sz="5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синтетические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962025" algn="l"/>
              </a:tabLst>
            </a:pPr>
            <a:r>
              <a:rPr lang="ru-RU" sz="5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аналитические. </a:t>
            </a:r>
            <a:endParaRPr lang="ru-RU" sz="54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74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8640"/>
            <a:ext cx="849694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444500" algn="ctr">
              <a:spcAft>
                <a:spcPts val="0"/>
              </a:spcAft>
            </a:pPr>
            <a:r>
              <a:rPr lang="ru-RU" sz="3600" b="1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СИНТЕТИЧЕСКИЕ </a:t>
            </a:r>
            <a:r>
              <a:rPr lang="ru-RU" sz="3600" b="1" spc="1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СЧЕТА</a:t>
            </a:r>
          </a:p>
          <a:p>
            <a:pPr marL="12700" marR="12700" indent="444500" algn="ctr">
              <a:spcAft>
                <a:spcPts val="0"/>
              </a:spcAft>
            </a:pPr>
            <a:r>
              <a:rPr lang="ru-RU" sz="3600" b="1" spc="1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(греч. </a:t>
            </a:r>
            <a:r>
              <a:rPr lang="en-US" sz="4000" b="1" spc="1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Synthetikos</a:t>
            </a:r>
            <a:r>
              <a:rPr lang="ru-RU" sz="4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обобщенный, объединенный) отражают в обобщенном денежном выражении состояние и движение имущества организации и источников его образования, хозяйственных процессов при кругообороте средств по экономически однородным группам.</a:t>
            </a:r>
            <a:endParaRPr lang="ru-RU" sz="40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58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444500" algn="ctr">
              <a:spcAft>
                <a:spcPts val="0"/>
              </a:spcAft>
            </a:pPr>
            <a:r>
              <a:rPr lang="ru-RU" sz="3600" b="1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АНАЛИТИЧЕСКИЕ СЧЕТА </a:t>
            </a:r>
            <a:endParaRPr lang="ru-RU" sz="3600" b="1" spc="10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2700" indent="444500" algn="ctr">
              <a:spcAft>
                <a:spcPts val="0"/>
              </a:spcAft>
            </a:pPr>
            <a:r>
              <a:rPr lang="ru-RU" sz="36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греч. </a:t>
            </a:r>
            <a:r>
              <a:rPr lang="en-US" sz="3600" b="1" spc="1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Analytikos</a:t>
            </a:r>
            <a:r>
              <a:rPr lang="ru-RU" sz="36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относящийся к анализу, детализация) дают детальную характеристику содержащихся в составе синтетических счетов отдельных видов имущества организации и источников его образования, а также совершаемых конкретных хозяйственных процессов, т.е. они конкретизируют общие показатели синтетических счетов.</a:t>
            </a:r>
            <a:endParaRPr lang="ru-RU" sz="36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4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260648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444500">
              <a:spcAft>
                <a:spcPts val="0"/>
              </a:spcAft>
            </a:pPr>
            <a:r>
              <a:rPr lang="ru-RU" sz="36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Связующим звеном между синтетическим счетом и аналитическими счетами может быть </a:t>
            </a:r>
            <a:r>
              <a:rPr lang="ru-RU" sz="3600" b="1" spc="1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36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 marR="12700" indent="444500">
              <a:spcAft>
                <a:spcPts val="0"/>
              </a:spcAft>
            </a:pPr>
            <a:r>
              <a:rPr lang="ru-RU" sz="3600" b="1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СУБСЧЕТАМИ</a:t>
            </a:r>
            <a:r>
              <a:rPr lang="ru-RU" sz="36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называются счета, которые вводятся для промежуточной группировки (обобщения) аналитических счетов в пределах какого-либо одного, большего по содержанию, объему содержащейся информации, синтетического счета.</a:t>
            </a:r>
            <a:endParaRPr lang="ru-RU" sz="36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56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332656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444500" algn="ctr">
              <a:spcAft>
                <a:spcPts val="0"/>
              </a:spcAft>
            </a:pPr>
            <a:r>
              <a:rPr lang="ru-RU" sz="4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Бухгалтерский </a:t>
            </a:r>
            <a:r>
              <a:rPr lang="ru-RU" sz="4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учет на синтетических счетах и </a:t>
            </a:r>
            <a:r>
              <a:rPr lang="ru-RU" sz="4000" b="1" spc="1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субсчетах</a:t>
            </a:r>
            <a:r>
              <a:rPr lang="ru-RU" sz="4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ведется только в денежном выражении (в рублях и копейках), </a:t>
            </a:r>
            <a:endParaRPr lang="ru-RU" sz="40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2700" indent="444500" algn="ctr">
              <a:spcAft>
                <a:spcPts val="0"/>
              </a:spcAft>
            </a:pPr>
            <a:r>
              <a:rPr lang="ru-RU" sz="4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4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учет на аналитических счетах ведется в денежном </a:t>
            </a:r>
            <a:r>
              <a:rPr lang="ru-RU" sz="4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выражении</a:t>
            </a:r>
          </a:p>
          <a:p>
            <a:pPr marL="12700" marR="12700" indent="444500" algn="ctr">
              <a:spcAft>
                <a:spcPts val="0"/>
              </a:spcAft>
            </a:pPr>
            <a:r>
              <a:rPr lang="ru-RU" sz="4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использо­ванием </a:t>
            </a:r>
            <a:r>
              <a:rPr lang="ru-RU" sz="4000" b="1" spc="15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натуральных</a:t>
            </a:r>
          </a:p>
          <a:p>
            <a:pPr marL="12700" marR="12700" indent="444500" algn="ctr">
              <a:spcAft>
                <a:spcPts val="0"/>
              </a:spcAft>
            </a:pPr>
            <a:r>
              <a:rPr lang="ru-RU" sz="4000" b="1" spc="15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spc="1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трудовых измерителей.</a:t>
            </a:r>
            <a:endParaRPr lang="ru-RU" sz="40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8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71296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Между </a:t>
            </a:r>
            <a:r>
              <a:rPr lang="ru-RU" sz="3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синтетическими и аналитическими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счетами существует неразрывная </a:t>
            </a:r>
            <a:r>
              <a:rPr lang="ru-RU" sz="3200" b="1" i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взаимосвязь: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аналитических счетах отражаются те же операции, что и на синтетических, но по более детальным экономическим группировкам (аналитические счета открываются в развитие каждого синтетического счета).</a:t>
            </a:r>
          </a:p>
          <a:p>
            <a:pPr indent="457200" algn="just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Поэтому общие итоги записей по аналитическим счетам должны соответствовать сумме на синтетическом счете. </a:t>
            </a:r>
          </a:p>
        </p:txBody>
      </p:sp>
    </p:spTree>
    <p:extLst>
      <p:ext uri="{BB962C8B-B14F-4D97-AF65-F5344CB8AC3E}">
        <p14:creationId xmlns:p14="http://schemas.microsoft.com/office/powerpoint/2010/main" val="16253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spcAft>
                <a:spcPts val="0"/>
              </a:spcAft>
            </a:pP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Сальдо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синтетического счета равно сумме остатков всех аналитических счетов, к нему относящихся; кредитовые и дебетовые обороты синтетического счета должны быть равны сумме соответствующих оборотов всех относящихся к нему аналитических счетов. </a:t>
            </a:r>
            <a:endParaRPr lang="ru-RU" sz="40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82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56895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Взаимосвязь между синтетическими и аналитическими счетами выражается в следующем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457200" algn="just">
              <a:spcAft>
                <a:spcPts val="0"/>
              </a:spcAft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аналитические счета ведутся для детализации синтетических счетов; </a:t>
            </a:r>
          </a:p>
          <a:p>
            <a:pPr indent="457200" algn="just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операция, отраженная по синтетическому счету, должна быть обязательно зафиксирована и на соответствующих аналитических счетах, которые открыты к соответствующему синтетическому счету; </a:t>
            </a:r>
          </a:p>
          <a:p>
            <a:pPr indent="457200" algn="just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операция фиксируется на синтетическом счете общей суммой, а на его аналитических счетах - отдельными суммами, которые дают в итоге ту же сумму; </a:t>
            </a:r>
          </a:p>
          <a:p>
            <a:pPr indent="457200" algn="just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аналитические счета дебетуются, если соответствующие синтетические счета дебетуются (кредитуются, если наблюдается кредитование синтетического счета, в разрезе которого они ведутся), то есть их строение одинаково. </a:t>
            </a:r>
            <a:endParaRPr lang="ru-RU" sz="2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74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260648"/>
            <a:ext cx="88569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и контроль за производственной деятельностью требует ежедневного получения сведений </a:t>
            </a:r>
            <a:endParaRPr lang="ru-RU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и движении отдельных видов средств и их источников. </a:t>
            </a:r>
            <a:endParaRPr lang="ru-RU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получаются путем сплошной и непрерывной </a:t>
            </a: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</a:t>
            </a: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хозяйственных событий на счетах бухгалтерского учета.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620688"/>
            <a:ext cx="8496944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5.</a:t>
            </a:r>
          </a:p>
          <a:p>
            <a:pPr algn="ctr"/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и </a:t>
            </a:r>
            <a:r>
              <a:rPr lang="ru-RU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оборотных ведомостей.</a:t>
            </a:r>
          </a:p>
        </p:txBody>
      </p:sp>
    </p:spTree>
    <p:extLst>
      <p:ext uri="{BB962C8B-B14F-4D97-AF65-F5344CB8AC3E}">
        <p14:creationId xmlns:p14="http://schemas.microsoft.com/office/powerpoint/2010/main" val="207427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228600" algn="just">
              <a:spcAft>
                <a:spcPts val="0"/>
              </a:spcAft>
            </a:pPr>
            <a:r>
              <a:rPr lang="ru-RU" sz="28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Практика бухгалтерского учета выработала прием периодического (обычно, ежемесячного) обобщения показателей счетов аналитического учета, относящихся к одному синтетическому счету, путем составления оборотных ведомостей</a:t>
            </a:r>
            <a:r>
              <a:rPr lang="ru-RU" sz="28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2700" marR="12700" indent="228600" algn="just"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 marR="12700" indent="228600" algn="just">
              <a:spcAft>
                <a:spcPts val="0"/>
              </a:spcAft>
            </a:pPr>
            <a:r>
              <a:rPr lang="ru-RU" sz="3200" b="1" spc="5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ОБОРОТНАЯ ВЕДОМОСТЬ 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представляет собой учетный регистр, разграфленный соответствующим образом, который предназначен для проверки правильности записей, произведенных на счетах бухгалтерского учета.</a:t>
            </a: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55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8640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228600" algn="just">
              <a:spcAft>
                <a:spcPts val="0"/>
              </a:spcAft>
            </a:pP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 этим оборотные ведомости подразделяются на «Оборотные ведомости по синтетическим счетам» и «Оборотные ведомости по аналитическим счетам</a:t>
            </a:r>
            <a:r>
              <a:rPr lang="ru-RU" sz="32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12700" marR="12700" indent="228600" algn="just"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 marR="12700" indent="228600" algn="just">
              <a:spcAft>
                <a:spcPts val="0"/>
              </a:spcAft>
            </a:pP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оборотную ведомость переносят обороты из аналитических счетов и выводят сальдо на первое число следующего месяца. </a:t>
            </a:r>
            <a:endParaRPr lang="ru-RU" sz="32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2700" indent="228600" algn="just">
              <a:spcAft>
                <a:spcPts val="0"/>
              </a:spcAft>
            </a:pPr>
            <a:r>
              <a:rPr lang="ru-RU" sz="32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оборотную ведомость вместе с оборотами не следует переносить сальдо, т. к. это может привести к ошибкам.</a:t>
            </a: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47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712968" cy="4842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254000" algn="just">
              <a:spcAft>
                <a:spcPts val="0"/>
              </a:spcAft>
            </a:pP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наличии правильных записей по счетам бухгалтерского учета в оборотной ведомости должны быть </a:t>
            </a:r>
            <a:r>
              <a:rPr lang="ru-RU" sz="3200" b="1" u="sng" spc="1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 пары равенств</a:t>
            </a:r>
            <a:r>
              <a:rPr lang="ru-RU" sz="32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2700" marR="12700" indent="254000" algn="just"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2700" lvl="0" algn="just">
              <a:spcAft>
                <a:spcPts val="0"/>
              </a:spcAft>
              <a:buClr>
                <a:srgbClr val="000000"/>
              </a:buClr>
              <a:buSzPts val="1250"/>
              <a:tabLst>
                <a:tab pos="817245" algn="l"/>
              </a:tabLst>
            </a:pPr>
            <a:r>
              <a:rPr lang="ru-RU" sz="32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1.Сумма 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сальдо по дебету всех счетов на начало периода должна равняться сумме сальдо по кредиту всех счетов. </a:t>
            </a:r>
            <a:endParaRPr lang="ru-RU" sz="32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lvl="0" algn="just">
              <a:spcAft>
                <a:spcPts val="0"/>
              </a:spcAft>
              <a:buClr>
                <a:srgbClr val="000000"/>
              </a:buClr>
              <a:buSzPts val="1250"/>
              <a:tabLst>
                <a:tab pos="817245" algn="l"/>
              </a:tabLst>
            </a:pP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Эта </a:t>
            </a:r>
            <a:r>
              <a:rPr lang="ru-RU" sz="32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 равенств вытекает из равенства актива и пассива баланса.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50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712968" cy="6129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lvl="0" algn="just">
              <a:spcAft>
                <a:spcPts val="0"/>
              </a:spcAft>
              <a:buClr>
                <a:srgbClr val="000000"/>
              </a:buClr>
              <a:buSzPts val="1250"/>
              <a:tabLst>
                <a:tab pos="817245" algn="l"/>
              </a:tabLst>
            </a:pPr>
            <a:r>
              <a:rPr lang="ru-RU" sz="3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2. Сумма </a:t>
            </a:r>
            <a:r>
              <a:rPr lang="ru-RU" sz="3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оборотов по дебету всех счетов должна равняться сумме оборотов по кредиту всех счетов. </a:t>
            </a:r>
            <a:endParaRPr lang="ru-RU" sz="30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lvl="0" algn="just">
              <a:spcAft>
                <a:spcPts val="0"/>
              </a:spcAft>
              <a:buClr>
                <a:srgbClr val="000000"/>
              </a:buClr>
              <a:buSzPts val="1250"/>
              <a:tabLst>
                <a:tab pos="817245" algn="l"/>
              </a:tabLst>
            </a:pPr>
            <a:r>
              <a:rPr lang="ru-RU" sz="3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Эта </a:t>
            </a:r>
            <a:r>
              <a:rPr lang="ru-RU" sz="3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 равенств вытекает из принципа двойной записи на счетах бухгалтерского учета</a:t>
            </a:r>
            <a:r>
              <a:rPr lang="ru-RU" sz="3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marR="12700" lvl="0" indent="-342900" algn="just">
              <a:spcAft>
                <a:spcPts val="0"/>
              </a:spcAft>
              <a:buClr>
                <a:srgbClr val="000000"/>
              </a:buClr>
              <a:buSzPts val="1250"/>
              <a:buFont typeface="+mj-lt"/>
              <a:buAutoNum type="arabicPeriod"/>
              <a:tabLst>
                <a:tab pos="817245" algn="l"/>
              </a:tabLst>
            </a:pPr>
            <a:endParaRPr lang="ru-RU" sz="3000" b="1" spc="1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lvl="0" algn="just">
              <a:spcAft>
                <a:spcPts val="0"/>
              </a:spcAft>
              <a:buClr>
                <a:srgbClr val="000000"/>
              </a:buClr>
              <a:buSzPts val="1250"/>
              <a:tabLst>
                <a:tab pos="817245" algn="l"/>
              </a:tabLst>
            </a:pPr>
            <a:r>
              <a:rPr lang="ru-RU" sz="3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3. Сумма </a:t>
            </a:r>
            <a:r>
              <a:rPr lang="ru-RU" sz="3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сальдо по дебету всех счетов на конец отчетного периода должна равняться сумме сальдо по кредиту всех счетов. </a:t>
            </a:r>
            <a:endParaRPr lang="ru-RU" sz="3000" b="1" spc="1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lvl="0" algn="just">
              <a:spcAft>
                <a:spcPts val="0"/>
              </a:spcAft>
              <a:buClr>
                <a:srgbClr val="000000"/>
              </a:buClr>
              <a:buSzPts val="1250"/>
              <a:tabLst>
                <a:tab pos="817245" algn="l"/>
              </a:tabLst>
            </a:pPr>
            <a:r>
              <a:rPr lang="ru-RU" sz="3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spc="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Эта </a:t>
            </a:r>
            <a:r>
              <a:rPr lang="ru-RU" sz="3000" b="1" spc="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 равенств вытекает из равенства актива и пассива баланса и принципа двойной записи на счетах бухгалтерского учета.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20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8497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бухгалтерского </a:t>
            </a:r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учета </a:t>
            </a:r>
          </a:p>
          <a:p>
            <a:pPr algn="ctr"/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способом группировки и текущего отражения в денежной оценке хозяйственных операций,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результате которых изменяется состав средств (актив баланса)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источников (пассив баланса).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98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6409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каждому счету со своим наименованием и цифровым номером или нескольким счетам соответствует определенная статья баланса.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счет бухгалтерского учета, предназначенный для отражения конкретного объекта хозяйственных средств или источников их образования, делится на две части: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(кредит) соответствует расходу средств, учитываемых на данном счете,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левая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(дебет) - приходу. </a:t>
            </a:r>
          </a:p>
          <a:p>
            <a:pPr marL="64135" marR="67310" indent="341630" algn="just" eaLnBrk="0" hangingPunct="0">
              <a:spcAft>
                <a:spcPts val="0"/>
              </a:spcAft>
            </a:pPr>
            <a:endParaRPr lang="ru-RU" sz="28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первичных документов систематизируются и накапливаются текущие данные по однородным хозяйственным операциям на счетах учета. </a:t>
            </a:r>
            <a:endParaRPr lang="ru-RU" sz="4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этом хозяйственные операции отражаются как в количественном, так и в денежном (стоимостном) выражении. 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332656"/>
            <a:ext cx="8496944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Применительно к экономической группировке хозяйственных средств </a:t>
            </a:r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источников их образования </a:t>
            </a:r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бухгалтерского учета делятся на:</a:t>
            </a:r>
          </a:p>
          <a:p>
            <a:pPr lvl="0"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активные; </a:t>
            </a:r>
            <a:endParaRPr lang="ru-RU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пассивные;</a:t>
            </a:r>
          </a:p>
          <a:p>
            <a:pPr lvl="0"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активно-пассивные</a:t>
            </a: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3250</TotalTime>
  <Words>2431</Words>
  <Application>Microsoft Office PowerPoint</Application>
  <PresentationFormat>Экран (4:3)</PresentationFormat>
  <Paragraphs>264</Paragraphs>
  <Slides>54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62" baseType="lpstr">
      <vt:lpstr>Calibri</vt:lpstr>
      <vt:lpstr>Lucida Sans Unicode</vt:lpstr>
      <vt:lpstr>Symbol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Бух учет</dc:creator>
  <cp:lastModifiedBy>admin</cp:lastModifiedBy>
  <cp:revision>260</cp:revision>
  <dcterms:created xsi:type="dcterms:W3CDTF">2012-09-12T07:06:13Z</dcterms:created>
  <dcterms:modified xsi:type="dcterms:W3CDTF">2022-10-10T13:04:37Z</dcterms:modified>
</cp:coreProperties>
</file>